
<file path=[Content_Types].xml><?xml version="1.0" encoding="utf-8"?>
<Types xmlns="http://schemas.openxmlformats.org/package/2006/content-types"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39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notesSlides/notesSlide41.xml" ContentType="application/vnd.openxmlformats-officedocument.presentationml.notesSlid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3"/>
  </p:notesMasterIdLst>
  <p:sldIdLst>
    <p:sldId id="322" r:id="rId2"/>
    <p:sldId id="323" r:id="rId3"/>
    <p:sldId id="307" r:id="rId4"/>
    <p:sldId id="312" r:id="rId5"/>
    <p:sldId id="313" r:id="rId6"/>
    <p:sldId id="361" r:id="rId7"/>
    <p:sldId id="315" r:id="rId8"/>
    <p:sldId id="314" r:id="rId9"/>
    <p:sldId id="316" r:id="rId10"/>
    <p:sldId id="317" r:id="rId11"/>
    <p:sldId id="319" r:id="rId12"/>
    <p:sldId id="309" r:id="rId13"/>
    <p:sldId id="324" r:id="rId14"/>
    <p:sldId id="328" r:id="rId15"/>
    <p:sldId id="330" r:id="rId16"/>
    <p:sldId id="331" r:id="rId17"/>
    <p:sldId id="332" r:id="rId18"/>
    <p:sldId id="333" r:id="rId19"/>
    <p:sldId id="336" r:id="rId20"/>
    <p:sldId id="337" r:id="rId21"/>
    <p:sldId id="338" r:id="rId22"/>
    <p:sldId id="339" r:id="rId23"/>
    <p:sldId id="340" r:id="rId24"/>
    <p:sldId id="342" r:id="rId25"/>
    <p:sldId id="345" r:id="rId26"/>
    <p:sldId id="346" r:id="rId27"/>
    <p:sldId id="347" r:id="rId28"/>
    <p:sldId id="348" r:id="rId29"/>
    <p:sldId id="349" r:id="rId30"/>
    <p:sldId id="350" r:id="rId31"/>
    <p:sldId id="353" r:id="rId32"/>
    <p:sldId id="354" r:id="rId33"/>
    <p:sldId id="355" r:id="rId34"/>
    <p:sldId id="356" r:id="rId35"/>
    <p:sldId id="326" r:id="rId36"/>
    <p:sldId id="320" r:id="rId37"/>
    <p:sldId id="321" r:id="rId38"/>
    <p:sldId id="360" r:id="rId39"/>
    <p:sldId id="327" r:id="rId40"/>
    <p:sldId id="358" r:id="rId41"/>
    <p:sldId id="359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0BE9E"/>
    <a:srgbClr val="DF654F"/>
    <a:srgbClr val="DF6650"/>
    <a:srgbClr val="DBA940"/>
    <a:srgbClr val="DF6750"/>
    <a:srgbClr val="DDB251"/>
    <a:srgbClr val="9DA549"/>
    <a:srgbClr val="3C939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98" autoAdjust="0"/>
    <p:restoredTop sz="71053" autoAdjust="0"/>
  </p:normalViewPr>
  <p:slideViewPr>
    <p:cSldViewPr snapToGrid="0" snapToObjects="1">
      <p:cViewPr>
        <p:scale>
          <a:sx n="66" d="100"/>
          <a:sy n="66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2C662-71DB-C64B-819A-F2BFD0B1E7BC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09D94-426F-284A-A595-09368EBF0A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Font typeface="Arial"/>
              <a:buNone/>
            </a:pPr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823B60-65FC-7D47-8106-ABBFB2FD7AB8}" type="slidenum">
              <a:rPr lang="en-US" smtClean="0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3DD7A2-4049-4640-B4D8-D8E9FE72517E}" type="slidenum">
              <a:rPr lang="en-US" smtClean="0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Font typeface="Arial"/>
              <a:buNone/>
            </a:pPr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09D94-426F-284A-A595-09368EBF0A3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8B342-FDF9-A74A-BF3D-C08C865BAAA0}" type="datetimeFigureOut">
              <a:rPr lang="en-US" smtClean="0"/>
              <a:pPr/>
              <a:t>11/3/11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1C986-DA48-A64D-9FB5-5F04A27914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4" Type="http://schemas.openxmlformats.org/officeDocument/2006/relationships/image" Target="../media/image6.png"/><Relationship Id="rId5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9.wmf"/><Relationship Id="rId6" Type="http://schemas.openxmlformats.org/officeDocument/2006/relationships/image" Target="../media/image10.wmf"/><Relationship Id="rId7" Type="http://schemas.openxmlformats.org/officeDocument/2006/relationships/image" Target="../media/image11.wmf"/><Relationship Id="rId8" Type="http://schemas.openxmlformats.org/officeDocument/2006/relationships/slide" Target="slide26.xml"/><Relationship Id="rId9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10.wmf"/><Relationship Id="rId6" Type="http://schemas.openxmlformats.org/officeDocument/2006/relationships/slide" Target="slide26.xml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13.wmf"/><Relationship Id="rId6" Type="http://schemas.openxmlformats.org/officeDocument/2006/relationships/slide" Target="slide26.xml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8.wmf"/><Relationship Id="rId6" Type="http://schemas.openxmlformats.org/officeDocument/2006/relationships/slide" Target="slide26.xml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15.wmf"/><Relationship Id="rId6" Type="http://schemas.openxmlformats.org/officeDocument/2006/relationships/slide" Target="slide26.xml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16.wmf"/><Relationship Id="rId6" Type="http://schemas.openxmlformats.org/officeDocument/2006/relationships/image" Target="../media/image17.wmf"/><Relationship Id="rId7" Type="http://schemas.openxmlformats.org/officeDocument/2006/relationships/slide" Target="slide26.xml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18.wmf"/><Relationship Id="rId6" Type="http://schemas.openxmlformats.org/officeDocument/2006/relationships/image" Target="../media/image19.wmf"/><Relationship Id="rId7" Type="http://schemas.openxmlformats.org/officeDocument/2006/relationships/slide" Target="slide26.xml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20.wmf"/><Relationship Id="rId6" Type="http://schemas.openxmlformats.org/officeDocument/2006/relationships/slide" Target="slide26.xml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21.wmf"/><Relationship Id="rId6" Type="http://schemas.openxmlformats.org/officeDocument/2006/relationships/slide" Target="slide26.xml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23.wmf"/><Relationship Id="rId8" Type="http://schemas.openxmlformats.org/officeDocument/2006/relationships/image" Target="../media/image24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26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28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9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30.wmf"/><Relationship Id="rId8" Type="http://schemas.openxmlformats.org/officeDocument/2006/relationships/image" Target="../media/image9.wmf"/><Relationship Id="rId9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9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32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9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33.wmf"/><Relationship Id="rId8" Type="http://schemas.openxmlformats.org/officeDocument/2006/relationships/image" Target="../media/image34.wmf"/><Relationship Id="rId9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9.png"/><Relationship Id="rId5" Type="http://schemas.openxmlformats.org/officeDocument/2006/relationships/slide" Target="slide26.xml"/><Relationship Id="rId6" Type="http://schemas.openxmlformats.org/officeDocument/2006/relationships/image" Target="../media/image12.png"/><Relationship Id="rId7" Type="http://schemas.openxmlformats.org/officeDocument/2006/relationships/image" Target="../media/image35.wmf"/><Relationship Id="rId8" Type="http://schemas.openxmlformats.org/officeDocument/2006/relationships/image" Target="../media/image36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acol.org/" TargetMode="External"/><Relationship Id="rId4" Type="http://schemas.openxmlformats.org/officeDocument/2006/relationships/hyperlink" Target="http://kpk12.com/" TargetMode="External"/><Relationship Id="rId5" Type="http://schemas.openxmlformats.org/officeDocument/2006/relationships/hyperlink" Target="http://www.innosightinstitute.org/media-room/publications/education-publications/the-rise-of-k-12-blended-learning/" TargetMode="External"/><Relationship Id="rId6" Type="http://schemas.openxmlformats.org/officeDocument/2006/relationships/hyperlink" Target="http://www.onlineprogramhowto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acol.org/research/nationalstandards/index.php" TargetMode="External"/><Relationship Id="rId4" Type="http://schemas.openxmlformats.org/officeDocument/2006/relationships/hyperlink" Target="http://www.corestandards.org/" TargetMode="External"/><Relationship Id="rId5" Type="http://schemas.openxmlformats.org/officeDocument/2006/relationships/hyperlink" Target="http://www.inacol.org/research/docs/NACOL_PDforVSandOlnLrng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acol.org/research/docs/NACOL_OnlineTeacherSupportPrograms08-lr.pdf" TargetMode="External"/><Relationship Id="rId4" Type="http://schemas.openxmlformats.org/officeDocument/2006/relationships/hyperlink" Target="http://www.cosn.org/" TargetMode="External"/><Relationship Id="rId5" Type="http://schemas.openxmlformats.org/officeDocument/2006/relationships/hyperlink" Target="http://www.inacol.org/research/promisingpractices/iNACOL_PP_MgmntOp_042309.pdf" TargetMode="External"/><Relationship Id="rId6" Type="http://schemas.openxmlformats.org/officeDocument/2006/relationships/hyperlink" Target="http://www.inacol.org/research/bookstore/detail.php?id=22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earningFramework_Slides_v3_Page_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37524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9467" y="705596"/>
            <a:ext cx="82959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cs typeface="Geneva"/>
              </a:rPr>
              <a:t>iNACOL</a:t>
            </a:r>
            <a:r>
              <a:rPr lang="en-US" sz="3200" b="1" dirty="0" smtClean="0">
                <a:cs typeface="Geneva"/>
              </a:rPr>
              <a:t> - VSS</a:t>
            </a:r>
          </a:p>
          <a:p>
            <a:pPr algn="ctr"/>
            <a:r>
              <a:rPr lang="en-US" sz="3200" b="1" dirty="0" smtClean="0">
                <a:cs typeface="Geneva"/>
              </a:rPr>
              <a:t>Starting an Online or Blended Learning Program</a:t>
            </a:r>
          </a:p>
          <a:p>
            <a:pPr algn="ctr"/>
            <a:r>
              <a:rPr lang="en-US" sz="3200" b="1" dirty="0" smtClean="0">
                <a:cs typeface="Geneva"/>
              </a:rPr>
              <a:t>Key Issues for Beginners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1867" y="5873116"/>
            <a:ext cx="829596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cs typeface="Geneva"/>
              </a:rPr>
              <a:t>November 10, 2011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118533" y="16425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0" y="2467682"/>
            <a:ext cx="8958263" cy="2628900"/>
          </a:xfrm>
        </p:spPr>
        <p:txBody>
          <a:bodyPr>
            <a:noAutofit/>
          </a:bodyPr>
          <a:lstStyle/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Under $25,000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$25,000 - $100,000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More than $100,000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Unclear because funds come from many places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Budget?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66302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How large is the program budget for school year 2011-12?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0" y="2467682"/>
            <a:ext cx="8958263" cy="2628900"/>
          </a:xfrm>
        </p:spPr>
        <p:txBody>
          <a:bodyPr>
            <a:noAutofit/>
          </a:bodyPr>
          <a:lstStyle/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School board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Superintendent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Central district staff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Building level 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Department level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Ain’t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nobody here but us chickens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66302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What level of administration has signed off on the program?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701" y="1078114"/>
            <a:ext cx="7343238" cy="4141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486025"/>
            <a:ext cx="3353700" cy="1642006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Arial Unicode MS" charset="0"/>
              </a:rPr>
              <a:t>Program</a:t>
            </a:r>
            <a:b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Arial Unicode MS" charset="0"/>
              </a:rPr>
            </a:b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Arial Unicode MS" charset="0"/>
              </a:rPr>
              <a:t>Components</a:t>
            </a:r>
          </a:p>
        </p:txBody>
      </p:sp>
      <p:sp>
        <p:nvSpPr>
          <p:cNvPr id="78851" name="TextBox 6"/>
          <p:cNvSpPr txBox="1">
            <a:spLocks noChangeArrowheads="1"/>
          </p:cNvSpPr>
          <p:nvPr/>
        </p:nvSpPr>
        <p:spPr bwMode="auto">
          <a:xfrm>
            <a:off x="1143000" y="2209800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7" name="Picture 6" descr="eLearningFramework_Slides_v3_Page_06.png"/>
          <p:cNvPicPr>
            <a:picLocks noChangeAspect="1"/>
          </p:cNvPicPr>
          <p:nvPr/>
        </p:nvPicPr>
        <p:blipFill>
          <a:blip r:embed="rId3"/>
          <a:srcRect l="54551"/>
          <a:stretch>
            <a:fillRect/>
          </a:stretch>
        </p:blipFill>
        <p:spPr>
          <a:xfrm>
            <a:off x="4481978" y="0"/>
            <a:ext cx="4033639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earningFramework_Slides_v3_Page_0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8132" y="0"/>
            <a:ext cx="9641766" cy="685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17340" y="1152309"/>
            <a:ext cx="2869628" cy="19753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7340" y="1152309"/>
            <a:ext cx="2869628" cy="19753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17340" y="1152309"/>
            <a:ext cx="2869628" cy="1975386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hlinkClick r:id="rId5" action="ppaction://hlinksldjump"/>
          </p:cNvPr>
          <p:cNvSpPr/>
          <p:nvPr/>
        </p:nvSpPr>
        <p:spPr>
          <a:xfrm>
            <a:off x="5303618" y="1304709"/>
            <a:ext cx="2869628" cy="1975386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hlinkClick r:id="" action="ppaction://noaction"/>
          </p:cNvPr>
          <p:cNvSpPr/>
          <p:nvPr/>
        </p:nvSpPr>
        <p:spPr>
          <a:xfrm>
            <a:off x="399866" y="3280096"/>
            <a:ext cx="4116270" cy="2105184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hlinkClick r:id="" action="ppaction://noaction"/>
          </p:cNvPr>
          <p:cNvSpPr/>
          <p:nvPr/>
        </p:nvSpPr>
        <p:spPr>
          <a:xfrm>
            <a:off x="5027730" y="3432496"/>
            <a:ext cx="4116270" cy="2105184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eLearningFramework_Slides_v3_Page_09.png"/>
          <p:cNvPicPr>
            <a:picLocks noChangeAspect="1"/>
          </p:cNvPicPr>
          <p:nvPr/>
        </p:nvPicPr>
        <p:blipFill>
          <a:blip r:embed="rId4"/>
          <a:srcRect b="79420"/>
          <a:stretch>
            <a:fillRect/>
          </a:stretch>
        </p:blipFill>
        <p:spPr>
          <a:xfrm>
            <a:off x="0" y="0"/>
            <a:ext cx="9144000" cy="14363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56038" y="1904292"/>
            <a:ext cx="43927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3C9391"/>
                </a:solidFill>
              </a:rPr>
              <a:t>Know your…</a:t>
            </a:r>
          </a:p>
          <a:p>
            <a:endParaRPr lang="en-US" sz="3600" b="1" dirty="0" smtClean="0">
              <a:solidFill>
                <a:srgbClr val="3C9391"/>
              </a:solidFill>
            </a:endParaRPr>
          </a:p>
          <a:p>
            <a:r>
              <a:rPr lang="en-US" sz="3600" b="1" dirty="0" smtClean="0">
                <a:solidFill>
                  <a:srgbClr val="3C9391"/>
                </a:solidFill>
              </a:rPr>
              <a:t>Educational goals</a:t>
            </a:r>
          </a:p>
          <a:p>
            <a:r>
              <a:rPr lang="en-US" sz="3600" b="1" dirty="0" smtClean="0">
                <a:solidFill>
                  <a:srgbClr val="3C9391"/>
                </a:solidFill>
              </a:rPr>
              <a:t>	Program structure</a:t>
            </a:r>
          </a:p>
          <a:p>
            <a:r>
              <a:rPr lang="en-US" sz="3600" b="1" dirty="0" smtClean="0">
                <a:solidFill>
                  <a:srgbClr val="3C9391"/>
                </a:solidFill>
              </a:rPr>
              <a:t>		Course content</a:t>
            </a:r>
            <a:endParaRPr lang="en-US" sz="3600" b="1" dirty="0">
              <a:solidFill>
                <a:srgbClr val="3C939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8703" y="1904292"/>
            <a:ext cx="1615855" cy="3324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eLearningFramework_Slides_v3_Page_09.png"/>
          <p:cNvPicPr>
            <a:picLocks noChangeAspect="1"/>
          </p:cNvPicPr>
          <p:nvPr/>
        </p:nvPicPr>
        <p:blipFill>
          <a:blip r:embed="rId4"/>
          <a:srcRect b="79420"/>
          <a:stretch>
            <a:fillRect/>
          </a:stretch>
        </p:blipFill>
        <p:spPr>
          <a:xfrm>
            <a:off x="0" y="0"/>
            <a:ext cx="9144000" cy="14363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3282" y="1700130"/>
            <a:ext cx="1603972" cy="18891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0329" y="4414309"/>
            <a:ext cx="2280534" cy="19547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9635" y="2160059"/>
            <a:ext cx="1575888" cy="22542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80329" y="2781454"/>
            <a:ext cx="2424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3C9391"/>
                </a:solidFill>
              </a:rPr>
              <a:t>Acquisition</a:t>
            </a:r>
            <a:endParaRPr lang="en-US" sz="3600" b="1" dirty="0">
              <a:solidFill>
                <a:srgbClr val="3C9391"/>
              </a:solidFill>
            </a:endParaRPr>
          </a:p>
        </p:txBody>
      </p:sp>
      <p:pic>
        <p:nvPicPr>
          <p:cNvPr id="12" name="Picture 11" descr="Content Navigation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eLearningFramework_Slides_v3_Page_09.png"/>
          <p:cNvPicPr>
            <a:picLocks noChangeAspect="1"/>
          </p:cNvPicPr>
          <p:nvPr/>
        </p:nvPicPr>
        <p:blipFill>
          <a:blip r:embed="rId4"/>
          <a:srcRect b="79420"/>
          <a:stretch>
            <a:fillRect/>
          </a:stretch>
        </p:blipFill>
        <p:spPr>
          <a:xfrm>
            <a:off x="0" y="0"/>
            <a:ext cx="9144000" cy="14363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0329" y="4401930"/>
            <a:ext cx="2280534" cy="195474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56038" y="1436334"/>
            <a:ext cx="71588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C9391"/>
                </a:solidFill>
              </a:rPr>
              <a:t>Purchasing options</a:t>
            </a:r>
          </a:p>
          <a:p>
            <a:endParaRPr lang="en-US" sz="3600" b="1" dirty="0" smtClean="0">
              <a:solidFill>
                <a:srgbClr val="3C9391"/>
              </a:solidFill>
            </a:endParaRPr>
          </a:p>
          <a:p>
            <a:r>
              <a:rPr lang="en-US" sz="3600" b="1" dirty="0" smtClean="0">
                <a:solidFill>
                  <a:srgbClr val="3C9391"/>
                </a:solidFill>
              </a:rPr>
              <a:t>	Learning objects….full courses</a:t>
            </a:r>
          </a:p>
          <a:p>
            <a:r>
              <a:rPr lang="en-US" sz="3600" b="1" dirty="0" smtClean="0">
                <a:solidFill>
                  <a:srgbClr val="3C9391"/>
                </a:solidFill>
              </a:rPr>
              <a:t>		Comprehensive</a:t>
            </a:r>
          </a:p>
          <a:p>
            <a:r>
              <a:rPr lang="en-US" sz="3600" b="1" dirty="0" smtClean="0">
                <a:solidFill>
                  <a:srgbClr val="3C9391"/>
                </a:solidFill>
              </a:rPr>
              <a:t>			Open Educational Resources</a:t>
            </a:r>
            <a:endParaRPr lang="en-US" sz="3600" b="1" dirty="0">
              <a:solidFill>
                <a:srgbClr val="3C9391"/>
              </a:solidFill>
            </a:endParaRPr>
          </a:p>
        </p:txBody>
      </p:sp>
      <p:pic>
        <p:nvPicPr>
          <p:cNvPr id="12" name="Picture 11" descr="Content Navigation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eLearningFramework_Slides_v3_Page_09.png"/>
          <p:cNvPicPr>
            <a:picLocks noChangeAspect="1"/>
          </p:cNvPicPr>
          <p:nvPr/>
        </p:nvPicPr>
        <p:blipFill>
          <a:blip r:embed="rId4"/>
          <a:srcRect b="79420"/>
          <a:stretch>
            <a:fillRect/>
          </a:stretch>
        </p:blipFill>
        <p:spPr>
          <a:xfrm>
            <a:off x="0" y="0"/>
            <a:ext cx="9144000" cy="14363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466150" y="1436334"/>
            <a:ext cx="2360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C9391"/>
                </a:solidFill>
              </a:rPr>
              <a:t>Evaluation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6150" y="2762816"/>
            <a:ext cx="2510112" cy="3460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4305" y="3316814"/>
            <a:ext cx="2360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C9391"/>
                </a:solidFill>
              </a:rPr>
              <a:t>iNACOL Standards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59372" y="3316814"/>
            <a:ext cx="2360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C9391"/>
                </a:solidFill>
              </a:rPr>
              <a:t>Common Core</a:t>
            </a:r>
          </a:p>
        </p:txBody>
      </p:sp>
      <p:pic>
        <p:nvPicPr>
          <p:cNvPr id="18" name="Picture 17" descr="Content Navigation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Teaching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466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56038" y="1904292"/>
            <a:ext cx="43927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9DA549"/>
                </a:solidFill>
              </a:rPr>
              <a:t>Know your…</a:t>
            </a:r>
          </a:p>
          <a:p>
            <a:endParaRPr lang="en-US" sz="3600" b="1" dirty="0" smtClean="0">
              <a:solidFill>
                <a:srgbClr val="9DA549"/>
              </a:solidFill>
            </a:endParaRPr>
          </a:p>
          <a:p>
            <a:r>
              <a:rPr lang="en-US" sz="3600" b="1" dirty="0" smtClean="0">
                <a:solidFill>
                  <a:srgbClr val="9DA549"/>
                </a:solidFill>
              </a:rPr>
              <a:t>Educational goals</a:t>
            </a:r>
          </a:p>
          <a:p>
            <a:r>
              <a:rPr lang="en-US" sz="3600" b="1" dirty="0" smtClean="0">
                <a:solidFill>
                  <a:srgbClr val="9DA549"/>
                </a:solidFill>
              </a:rPr>
              <a:t>	Program structure</a:t>
            </a:r>
          </a:p>
          <a:p>
            <a:r>
              <a:rPr lang="en-US" sz="3600" b="1" dirty="0" smtClean="0">
                <a:solidFill>
                  <a:srgbClr val="9DA549"/>
                </a:solidFill>
              </a:rPr>
              <a:t>		Teacher role</a:t>
            </a:r>
            <a:endParaRPr lang="en-US" sz="3600" b="1" dirty="0">
              <a:solidFill>
                <a:srgbClr val="9DA549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8703" y="1904292"/>
            <a:ext cx="1615855" cy="3324044"/>
          </a:xfrm>
          <a:prstGeom prst="rect">
            <a:avLst/>
          </a:prstGeom>
        </p:spPr>
      </p:pic>
      <p:pic>
        <p:nvPicPr>
          <p:cNvPr id="13" name="Picture 12" descr="Content Navigation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95867"/>
            <a:ext cx="7772400" cy="4840980"/>
          </a:xfrm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200" b="1" dirty="0" smtClean="0"/>
              <a:t>Chris Rapp and John Watson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000" b="1" dirty="0" smtClean="0"/>
              <a:t>Resources you will leave with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200" b="1" dirty="0" smtClean="0"/>
              <a:t>eLearning Framework Handout</a:t>
            </a:r>
            <a:br>
              <a:rPr lang="en-US" sz="3200" b="1" dirty="0" smtClean="0"/>
            </a:br>
            <a:r>
              <a:rPr lang="en-US" sz="3200" b="1" dirty="0" smtClean="0"/>
              <a:t>PowerPoint on VSS Wiki</a:t>
            </a:r>
            <a:br>
              <a:rPr lang="en-US" sz="3200" b="1" dirty="0" smtClean="0"/>
            </a:br>
            <a:r>
              <a:rPr lang="en-US" sz="3200" b="1" dirty="0" smtClean="0"/>
              <a:t>Keeping Pace 2011 – Planning for Quality</a:t>
            </a:r>
            <a:br>
              <a:rPr lang="en-US" sz="3200" b="1" dirty="0" smtClean="0"/>
            </a:br>
            <a:r>
              <a:rPr lang="en-US" sz="3200" b="1" dirty="0" err="1" smtClean="0"/>
              <a:t>www.onlineprogramhowto.org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Tools you can use</a:t>
            </a:r>
            <a:br>
              <a:rPr lang="en-US" sz="3200" b="1" dirty="0" smtClean="0"/>
            </a:br>
            <a:r>
              <a:rPr lang="en-US" sz="3200" b="1" dirty="0" smtClean="0"/>
              <a:t>Session is recorded</a:t>
            </a:r>
            <a:br>
              <a:rPr lang="en-US" sz="3200" b="1" dirty="0" smtClean="0"/>
            </a:br>
            <a:r>
              <a:rPr lang="en-US" sz="3200" b="1" dirty="0" smtClean="0"/>
              <a:t>Our contact information</a:t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/>
          </a:p>
        </p:txBody>
      </p:sp>
      <p:pic>
        <p:nvPicPr>
          <p:cNvPr id="8" name="Picture 3" descr="logo.png"/>
          <p:cNvPicPr>
            <a:picLocks noChangeAspect="1"/>
          </p:cNvPicPr>
          <p:nvPr/>
        </p:nvPicPr>
        <p:blipFill>
          <a:blip r:embed="rId3"/>
          <a:srcRect t="14999"/>
          <a:stretch>
            <a:fillRect/>
          </a:stretch>
        </p:blipFill>
        <p:spPr bwMode="auto">
          <a:xfrm>
            <a:off x="2912534" y="250964"/>
            <a:ext cx="3386667" cy="15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Teaching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46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6788" y="3625513"/>
            <a:ext cx="2128837" cy="2166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85205" y="1904292"/>
            <a:ext cx="5818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9DA549"/>
                </a:solidFill>
              </a:rPr>
              <a:t>iNACOL Standards for Quality Online Teaching</a:t>
            </a:r>
          </a:p>
        </p:txBody>
      </p:sp>
      <p:pic>
        <p:nvPicPr>
          <p:cNvPr id="11" name="Picture 10" descr="Content Navigation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Teaching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466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6603" y="1904292"/>
            <a:ext cx="1960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9DA549"/>
                </a:solidFill>
              </a:rPr>
              <a:t>Hiring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86567" y="4864599"/>
            <a:ext cx="321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9DA549"/>
                </a:solidFill>
              </a:rPr>
              <a:t>Professional Development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3215647"/>
            <a:ext cx="2670267" cy="22491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6567" y="1984926"/>
            <a:ext cx="2629267" cy="2461441"/>
          </a:xfrm>
          <a:prstGeom prst="rect">
            <a:avLst/>
          </a:prstGeom>
        </p:spPr>
      </p:pic>
      <p:pic>
        <p:nvPicPr>
          <p:cNvPr id="14" name="Picture 13" descr="Content Navigation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Teaching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466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50949" y="1944107"/>
            <a:ext cx="2925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9DA549"/>
                </a:solidFill>
              </a:rPr>
              <a:t>“First Timers”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828" y="1944107"/>
            <a:ext cx="1217613" cy="17906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5247" y="5017218"/>
            <a:ext cx="1727200" cy="1549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88441" y="3411548"/>
            <a:ext cx="501680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9DA549"/>
                </a:solidFill>
              </a:rPr>
              <a:t>Teacher Prep Programs</a:t>
            </a:r>
          </a:p>
          <a:p>
            <a:r>
              <a:rPr lang="en-US" sz="3600" b="1" dirty="0" smtClean="0">
                <a:solidFill>
                  <a:srgbClr val="9DA549"/>
                </a:solidFill>
              </a:rPr>
              <a:t>	Mentoring</a:t>
            </a:r>
          </a:p>
          <a:p>
            <a:r>
              <a:rPr lang="en-US" sz="3600" b="1" dirty="0" smtClean="0">
                <a:solidFill>
                  <a:srgbClr val="9DA549"/>
                </a:solidFill>
              </a:rPr>
              <a:t>		PD by Discipline</a:t>
            </a:r>
          </a:p>
        </p:txBody>
      </p:sp>
      <p:pic>
        <p:nvPicPr>
          <p:cNvPr id="17" name="Picture 16" descr="Content Navigation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Teaching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466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0735" y="1844712"/>
            <a:ext cx="3824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9DA549"/>
                </a:solidFill>
              </a:rPr>
              <a:t>Year One Support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7785" y="1844712"/>
            <a:ext cx="2804665" cy="33008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10735" y="2837263"/>
            <a:ext cx="38243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9DA549"/>
                </a:solidFill>
              </a:rPr>
              <a:t>Classroom Management</a:t>
            </a:r>
          </a:p>
          <a:p>
            <a:pPr algn="ctr"/>
            <a:endParaRPr lang="en-US" sz="3600" b="1" dirty="0" smtClean="0">
              <a:solidFill>
                <a:srgbClr val="9DA549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9DA549"/>
                </a:solidFill>
              </a:rPr>
              <a:t>Communication</a:t>
            </a:r>
          </a:p>
        </p:txBody>
      </p:sp>
      <p:pic>
        <p:nvPicPr>
          <p:cNvPr id="16" name="Picture 15" descr="Content Navigation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Teaching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466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0199" y="1844712"/>
            <a:ext cx="5869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9DA549"/>
                </a:solidFill>
              </a:rPr>
              <a:t>Online Teacher Evaluation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9946" y="2841798"/>
            <a:ext cx="3657600" cy="3289300"/>
          </a:xfrm>
          <a:prstGeom prst="rect">
            <a:avLst/>
          </a:prstGeom>
        </p:spPr>
      </p:pic>
      <p:pic>
        <p:nvPicPr>
          <p:cNvPr id="14" name="Picture 13" descr="Content Navigation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Technology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0412" y="2158092"/>
            <a:ext cx="54663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DBA940"/>
                </a:solidFill>
              </a:rPr>
              <a:t>Know your…</a:t>
            </a:r>
          </a:p>
          <a:p>
            <a:endParaRPr lang="en-US" sz="3600" b="1" dirty="0" smtClean="0">
              <a:solidFill>
                <a:srgbClr val="DBA940"/>
              </a:solidFill>
            </a:endParaRPr>
          </a:p>
          <a:p>
            <a:r>
              <a:rPr lang="en-US" sz="3600" b="1" dirty="0" smtClean="0">
                <a:solidFill>
                  <a:srgbClr val="DBA940"/>
                </a:solidFill>
              </a:rPr>
              <a:t>Educational goals</a:t>
            </a:r>
          </a:p>
          <a:p>
            <a:r>
              <a:rPr lang="en-US" sz="3600" b="1" dirty="0" smtClean="0">
                <a:solidFill>
                  <a:srgbClr val="DBA940"/>
                </a:solidFill>
              </a:rPr>
              <a:t>	Program structure</a:t>
            </a:r>
          </a:p>
          <a:p>
            <a:r>
              <a:rPr lang="en-US" sz="3600" b="1" dirty="0" smtClean="0">
                <a:solidFill>
                  <a:srgbClr val="DBA940"/>
                </a:solidFill>
              </a:rPr>
              <a:t>		Supporting Technology</a:t>
            </a:r>
            <a:endParaRPr lang="en-US" sz="3600" b="1" dirty="0">
              <a:solidFill>
                <a:srgbClr val="DBA94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2101" y="1904292"/>
            <a:ext cx="1615855" cy="3324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Technology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0951" y="1727871"/>
            <a:ext cx="1464915" cy="27534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2174" y="3589253"/>
            <a:ext cx="1376363" cy="178376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0412" y="4565221"/>
            <a:ext cx="3679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Interoperability</a:t>
            </a:r>
            <a:endParaRPr lang="en-US" sz="3600" b="1" dirty="0">
              <a:solidFill>
                <a:srgbClr val="DBA94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27600" y="2781455"/>
            <a:ext cx="3679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TCO</a:t>
            </a:r>
            <a:endParaRPr lang="en-US" sz="3600" b="1" dirty="0">
              <a:solidFill>
                <a:srgbClr val="DBA9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Technology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56038" y="1379913"/>
            <a:ext cx="71588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Learning Management Systems</a:t>
            </a:r>
          </a:p>
          <a:p>
            <a:endParaRPr lang="en-US" sz="3600" b="1" dirty="0" smtClean="0">
              <a:solidFill>
                <a:srgbClr val="DBA940"/>
              </a:solidFill>
            </a:endParaRPr>
          </a:p>
          <a:p>
            <a:r>
              <a:rPr lang="en-US" sz="3600" b="1" dirty="0" smtClean="0">
                <a:solidFill>
                  <a:srgbClr val="DBA940"/>
                </a:solidFill>
              </a:rPr>
              <a:t>	LMS Defined</a:t>
            </a:r>
          </a:p>
          <a:p>
            <a:r>
              <a:rPr lang="en-US" sz="3600" b="1" dirty="0" smtClean="0">
                <a:solidFill>
                  <a:srgbClr val="DBA940"/>
                </a:solidFill>
              </a:rPr>
              <a:t>		Choose Wisely</a:t>
            </a:r>
          </a:p>
          <a:p>
            <a:r>
              <a:rPr lang="en-US" sz="3600" b="1" dirty="0" smtClean="0">
                <a:solidFill>
                  <a:srgbClr val="DBA940"/>
                </a:solidFill>
              </a:rPr>
              <a:t>			Open Source or Commercial?</a:t>
            </a:r>
            <a:endParaRPr lang="en-US" sz="3600" b="1" dirty="0">
              <a:solidFill>
                <a:srgbClr val="DBA94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5073" y="4242235"/>
            <a:ext cx="2397474" cy="2164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Technology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389" y="3104621"/>
            <a:ext cx="2549990" cy="24196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44801" y="2158092"/>
            <a:ext cx="56937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Student Information Systems</a:t>
            </a:r>
          </a:p>
          <a:p>
            <a:endParaRPr lang="en-US" sz="3600" b="1" dirty="0" smtClean="0">
              <a:solidFill>
                <a:srgbClr val="DBA940"/>
              </a:solidFill>
            </a:endParaRPr>
          </a:p>
          <a:p>
            <a:r>
              <a:rPr lang="en-US" sz="3600" b="1" dirty="0" smtClean="0">
                <a:solidFill>
                  <a:srgbClr val="DBA940"/>
                </a:solidFill>
              </a:rPr>
              <a:t>	Features</a:t>
            </a:r>
          </a:p>
          <a:p>
            <a:r>
              <a:rPr lang="en-US" sz="3600" b="1" dirty="0" smtClean="0">
                <a:solidFill>
                  <a:srgbClr val="DBA940"/>
                </a:solidFill>
              </a:rPr>
              <a:t>		Functionality</a:t>
            </a:r>
          </a:p>
          <a:p>
            <a:r>
              <a:rPr lang="en-US" sz="3600" b="1" dirty="0" smtClean="0">
                <a:solidFill>
                  <a:srgbClr val="DBA940"/>
                </a:solidFill>
              </a:rPr>
              <a:t>			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Technology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5929" y="1473464"/>
            <a:ext cx="1892142" cy="32623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65306" y="4822421"/>
            <a:ext cx="569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Internet Connectivity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2863850"/>
            <a:ext cx="8501063" cy="2628900"/>
          </a:xfrm>
        </p:spPr>
        <p:txBody>
          <a:bodyPr/>
          <a:lstStyle/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Yes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you have an online or blended program now?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Technology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32" y="1888680"/>
            <a:ext cx="4024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Web Conferencing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76241" y="1379913"/>
            <a:ext cx="3753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End User Devices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2882" y="4555067"/>
            <a:ext cx="3753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Mobile Learning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36641" y="5145587"/>
            <a:ext cx="3753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Trouble Tickets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27291" y="3266087"/>
            <a:ext cx="3362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BA940"/>
                </a:solidFill>
              </a:rPr>
              <a:t>Tech Staff PD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6675" y="2695263"/>
            <a:ext cx="1390650" cy="1787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Opeartions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98384" y="1658269"/>
            <a:ext cx="45693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F6750"/>
                </a:solidFill>
              </a:rPr>
              <a:t>Strategic Planning with Key Stakeholders</a:t>
            </a:r>
          </a:p>
        </p:txBody>
      </p:sp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0184" y="3227239"/>
            <a:ext cx="2170113" cy="25646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9684" y="3320145"/>
            <a:ext cx="2098675" cy="24717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95530" y="3320145"/>
            <a:ext cx="1472426" cy="2365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Opeartions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3819" y="3589253"/>
            <a:ext cx="2212095" cy="25749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9062" y="2158092"/>
            <a:ext cx="68093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DF6650"/>
                </a:solidFill>
              </a:rPr>
              <a:t>Recruitment and Support Services</a:t>
            </a:r>
          </a:p>
          <a:p>
            <a:endParaRPr lang="en-US" sz="3600" b="1" dirty="0" smtClean="0">
              <a:solidFill>
                <a:srgbClr val="DF6650"/>
              </a:solidFill>
            </a:endParaRPr>
          </a:p>
          <a:p>
            <a:r>
              <a:rPr lang="en-US" sz="3600" b="1" dirty="0" smtClean="0">
                <a:solidFill>
                  <a:srgbClr val="DF6650"/>
                </a:solidFill>
              </a:rPr>
              <a:t>	Counseling</a:t>
            </a:r>
          </a:p>
          <a:p>
            <a:r>
              <a:rPr lang="en-US" sz="3600" b="1" dirty="0" smtClean="0">
                <a:solidFill>
                  <a:srgbClr val="DF6650"/>
                </a:solidFill>
              </a:rPr>
              <a:t>		Tech Support</a:t>
            </a:r>
          </a:p>
          <a:p>
            <a:r>
              <a:rPr lang="en-US" sz="3600" b="1" dirty="0" smtClean="0">
                <a:solidFill>
                  <a:srgbClr val="DF6650"/>
                </a:solidFill>
              </a:rPr>
              <a:t>			Mentoring</a:t>
            </a:r>
          </a:p>
          <a:p>
            <a:r>
              <a:rPr lang="en-US" sz="3600" b="1" dirty="0" smtClean="0">
                <a:solidFill>
                  <a:srgbClr val="DF6650"/>
                </a:solidFill>
              </a:rPr>
              <a:t>				Special Education</a:t>
            </a:r>
            <a:endParaRPr lang="en-US" sz="3600" b="1" dirty="0">
              <a:solidFill>
                <a:srgbClr val="DF66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Opeartions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2568" y="1566908"/>
            <a:ext cx="1637231" cy="17827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1333" y="3589253"/>
            <a:ext cx="2209800" cy="2057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4632" y="3737214"/>
            <a:ext cx="2986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F6750"/>
                </a:solidFill>
              </a:rPr>
              <a:t>Budgeting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36538" y="2458290"/>
            <a:ext cx="2986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F6750"/>
                </a:solidFill>
              </a:rPr>
              <a:t>Staffing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23239" y="5000322"/>
            <a:ext cx="2986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F6750"/>
                </a:solidFill>
              </a:rPr>
              <a:t>Evaluation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2312" y="2407769"/>
            <a:ext cx="1713881" cy="2362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arningFramework_Slides_v3_Page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253"/>
            <a:ext cx="9144000" cy="6858000"/>
          </a:xfrm>
          <a:prstGeom prst="rect">
            <a:avLst/>
          </a:prstGeom>
        </p:spPr>
      </p:pic>
      <p:pic>
        <p:nvPicPr>
          <p:cNvPr id="5" name="Picture 4" descr="Opeartions Onl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379913"/>
          </a:xfrm>
          <a:prstGeom prst="rect">
            <a:avLst/>
          </a:prstGeom>
        </p:spPr>
      </p:pic>
      <p:pic>
        <p:nvPicPr>
          <p:cNvPr id="10" name="Picture 9" descr="Content Navigati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956" y="0"/>
            <a:ext cx="1276044" cy="112679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85072" y="4591589"/>
            <a:ext cx="5362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F6750"/>
                </a:solidFill>
              </a:rPr>
              <a:t>Operating in the current regulatory environment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9635" y="2209271"/>
            <a:ext cx="1803400" cy="17907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035606" y="2827621"/>
            <a:ext cx="942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DF6750"/>
                </a:solidFill>
              </a:rPr>
              <a:t>or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1217" y="1931194"/>
            <a:ext cx="2390314" cy="2346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LearningFramework_Slides_v3_Page_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71" y="0"/>
            <a:ext cx="8875058" cy="6858000"/>
          </a:xfrm>
          <a:prstGeom prst="rect">
            <a:avLst/>
          </a:prstGeom>
        </p:spPr>
      </p:pic>
      <p:sp>
        <p:nvSpPr>
          <p:cNvPr id="78851" name="TextBox 6"/>
          <p:cNvSpPr txBox="1">
            <a:spLocks noChangeArrowheads="1"/>
          </p:cNvSpPr>
          <p:nvPr/>
        </p:nvSpPr>
        <p:spPr bwMode="auto">
          <a:xfrm>
            <a:off x="1143000" y="2209800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Screen shot 2011-09-06 at 6.22.52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94238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4" descr="Screen shot 2011-09-06 at 6.22.30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988" y="1520825"/>
            <a:ext cx="8355012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79875" name="Picture 5" descr="Screen shot 2011-08-31 at 11.18.28 AM.png"/>
          <p:cNvPicPr>
            <a:picLocks noChangeAspect="1" noChangeArrowheads="1"/>
          </p:cNvPicPr>
          <p:nvPr/>
        </p:nvPicPr>
        <p:blipFill>
          <a:blip r:embed="rId3"/>
          <a:srcRect t="11441"/>
          <a:stretch>
            <a:fillRect/>
          </a:stretch>
        </p:blipFill>
        <p:spPr bwMode="auto">
          <a:xfrm>
            <a:off x="0" y="0"/>
            <a:ext cx="9144000" cy="607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TextBox 3"/>
          <p:cNvSpPr txBox="1">
            <a:spLocks noChangeArrowheads="1"/>
          </p:cNvSpPr>
          <p:nvPr/>
        </p:nvSpPr>
        <p:spPr bwMode="auto">
          <a:xfrm>
            <a:off x="5084763" y="6262688"/>
            <a:ext cx="24526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Calibri" charset="0"/>
              </a:rPr>
              <a:t>Source: iNACOL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4133" y="1151467"/>
            <a:ext cx="7984067" cy="4840980"/>
          </a:xfrm>
        </p:spPr>
        <p:txBody>
          <a:bodyPr anchor="t">
            <a:normAutofit/>
          </a:bodyPr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Chris Rapp – </a:t>
            </a:r>
            <a:r>
              <a:rPr lang="en-US" sz="3200" b="1" dirty="0" err="1" smtClean="0"/>
              <a:t>chris@evergreenedgroup.com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John Watson – </a:t>
            </a:r>
            <a:r>
              <a:rPr lang="en-US" sz="3200" b="1" dirty="0" err="1" smtClean="0"/>
              <a:t>john@evergreenedgroup.com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Questions and Discussion</a:t>
            </a:r>
            <a:endParaRPr lang="en-US" sz="3200" b="1" dirty="0"/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3"/>
          <a:srcRect t="14999"/>
          <a:stretch>
            <a:fillRect/>
          </a:stretch>
        </p:blipFill>
        <p:spPr bwMode="auto">
          <a:xfrm>
            <a:off x="3035300" y="374385"/>
            <a:ext cx="33655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TextBox 6"/>
          <p:cNvSpPr txBox="1">
            <a:spLocks noChangeArrowheads="1"/>
          </p:cNvSpPr>
          <p:nvPr/>
        </p:nvSpPr>
        <p:spPr bwMode="auto">
          <a:xfrm>
            <a:off x="1143000" y="2209800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6212" y="411576"/>
            <a:ext cx="7503372" cy="624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Tools You Can Use – Page 1</a:t>
            </a: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r>
              <a:rPr lang="en-US" sz="2800" b="1" dirty="0" smtClean="0">
                <a:solidFill>
                  <a:srgbClr val="000000"/>
                </a:solidFill>
                <a:hlinkClick r:id="rId3"/>
              </a:rPr>
              <a:t>International Association for K-12 Online Learning – iNACOL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r>
              <a:rPr lang="en-US" sz="2800" b="1" dirty="0" smtClean="0">
                <a:solidFill>
                  <a:srgbClr val="000000"/>
                </a:solidFill>
                <a:hlinkClick r:id="rId4"/>
              </a:rPr>
              <a:t>Keeping Pace with K-12 Online Learning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r>
              <a:rPr lang="en-US" sz="2800" b="1" dirty="0" smtClean="0">
                <a:solidFill>
                  <a:srgbClr val="000000"/>
                </a:solidFill>
                <a:hlinkClick r:id="rId5"/>
              </a:rPr>
              <a:t>Innosight Institute - The Rise of K-12 Blended Learning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r>
              <a:rPr lang="en-US" sz="2800" b="1" dirty="0" smtClean="0">
                <a:solidFill>
                  <a:srgbClr val="D0BE9E"/>
                </a:solidFill>
                <a:hlinkClick r:id="rId6"/>
              </a:rPr>
              <a:t>iNACOL – How to Start an Online Learning Program Website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 smtClean="0">
              <a:solidFill>
                <a:srgbClr val="3C939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2863850"/>
            <a:ext cx="8501063" cy="2628900"/>
          </a:xfrm>
        </p:spPr>
        <p:txBody>
          <a:bodyPr/>
          <a:lstStyle/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Yes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you have more than 100 students taking online or blended courses now?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TextBox 6"/>
          <p:cNvSpPr txBox="1">
            <a:spLocks noChangeArrowheads="1"/>
          </p:cNvSpPr>
          <p:nvPr/>
        </p:nvSpPr>
        <p:spPr bwMode="auto">
          <a:xfrm>
            <a:off x="1143000" y="2209800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6212" y="411576"/>
            <a:ext cx="7503372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Tools You Can Use – Page 2</a:t>
            </a: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r>
              <a:rPr lang="en-US" sz="2800" b="1" dirty="0" smtClean="0">
                <a:solidFill>
                  <a:srgbClr val="D0BE9E"/>
                </a:solidFill>
                <a:hlinkClick r:id="rId3"/>
              </a:rPr>
              <a:t>iNACOL National Standards for Quality Online Courses</a:t>
            </a:r>
            <a:endParaRPr lang="en-US" sz="2800" b="1" dirty="0" smtClean="0">
              <a:solidFill>
                <a:srgbClr val="D0BE9E"/>
              </a:solidFill>
            </a:endParaRPr>
          </a:p>
          <a:p>
            <a:endParaRPr lang="en-US" sz="2800" b="1" dirty="0" smtClean="0">
              <a:solidFill>
                <a:srgbClr val="D0BE9E"/>
              </a:solidFill>
            </a:endParaRPr>
          </a:p>
          <a:p>
            <a:r>
              <a:rPr lang="en-US" sz="2800" b="1" dirty="0" smtClean="0">
                <a:solidFill>
                  <a:srgbClr val="D0BE9E"/>
                </a:solidFill>
                <a:hlinkClick r:id="rId4"/>
              </a:rPr>
              <a:t>The Common Core Standards Initiative</a:t>
            </a:r>
            <a:endParaRPr lang="en-US" sz="2800" b="1" dirty="0" smtClean="0">
              <a:solidFill>
                <a:srgbClr val="D0BE9E"/>
              </a:solidFill>
            </a:endParaRPr>
          </a:p>
          <a:p>
            <a:endParaRPr lang="en-US" sz="2800" b="1" dirty="0" smtClean="0">
              <a:solidFill>
                <a:srgbClr val="D0BE9E"/>
              </a:solidFill>
            </a:endParaRPr>
          </a:p>
          <a:p>
            <a:r>
              <a:rPr lang="en-US" sz="2800" b="1" dirty="0" smtClean="0">
                <a:solidFill>
                  <a:srgbClr val="9DA549"/>
                </a:solidFill>
                <a:hlinkClick r:id="rId3"/>
              </a:rPr>
              <a:t>iNACOL National Standards for Quality Online Teaching</a:t>
            </a:r>
            <a:endParaRPr lang="en-US" sz="2800" b="1" dirty="0" smtClean="0">
              <a:solidFill>
                <a:srgbClr val="9DA549"/>
              </a:solidFill>
            </a:endParaRPr>
          </a:p>
          <a:p>
            <a:endParaRPr lang="en-US" sz="2800" b="1" dirty="0" smtClean="0">
              <a:solidFill>
                <a:srgbClr val="9DA549"/>
              </a:solidFill>
            </a:endParaRPr>
          </a:p>
          <a:p>
            <a:r>
              <a:rPr lang="en-US" sz="2800" b="1" dirty="0" smtClean="0">
                <a:solidFill>
                  <a:srgbClr val="9DA549"/>
                </a:solidFill>
                <a:hlinkClick r:id="rId5"/>
              </a:rPr>
              <a:t>Professional Development for Virtual Schooling and Online Learning</a:t>
            </a:r>
            <a:endParaRPr lang="en-US" sz="2800" b="1" dirty="0" smtClean="0">
              <a:solidFill>
                <a:srgbClr val="9DA549"/>
              </a:solidFill>
            </a:endParaRPr>
          </a:p>
          <a:p>
            <a:endParaRPr lang="en-US" sz="2800" b="1" dirty="0" smtClean="0">
              <a:solidFill>
                <a:srgbClr val="D0BE9E"/>
              </a:solidFill>
            </a:endParaRP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 smtClean="0">
              <a:solidFill>
                <a:srgbClr val="3C939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TextBox 6"/>
          <p:cNvSpPr txBox="1">
            <a:spLocks noChangeArrowheads="1"/>
          </p:cNvSpPr>
          <p:nvPr/>
        </p:nvSpPr>
        <p:spPr bwMode="auto">
          <a:xfrm>
            <a:off x="1143000" y="2209800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6212" y="411576"/>
            <a:ext cx="7503372" cy="803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Tools You Can Use – Page 3</a:t>
            </a: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r>
              <a:rPr lang="en-US" sz="2800" b="1" dirty="0" smtClean="0">
                <a:solidFill>
                  <a:srgbClr val="9DA549"/>
                </a:solidFill>
                <a:hlinkClick r:id="rId3"/>
              </a:rPr>
              <a:t>Online Teacher Support Programs:  Mentoring and Coaching Models</a:t>
            </a:r>
            <a:endParaRPr lang="en-US" sz="2800" b="1" dirty="0" smtClean="0">
              <a:solidFill>
                <a:srgbClr val="9DA549"/>
              </a:solidFill>
            </a:endParaRPr>
          </a:p>
          <a:p>
            <a:endParaRPr lang="en-US" sz="2800" b="1" dirty="0" smtClean="0">
              <a:solidFill>
                <a:srgbClr val="9DA549"/>
              </a:solidFill>
            </a:endParaRPr>
          </a:p>
          <a:p>
            <a:r>
              <a:rPr lang="en-US" sz="3200" b="1" dirty="0" smtClean="0">
                <a:solidFill>
                  <a:srgbClr val="DBA940"/>
                </a:solidFill>
              </a:rPr>
              <a:t> </a:t>
            </a:r>
            <a:r>
              <a:rPr lang="en-US" sz="2800" b="1" dirty="0" smtClean="0">
                <a:solidFill>
                  <a:srgbClr val="DBA940"/>
                </a:solidFill>
                <a:hlinkClick r:id="rId4"/>
              </a:rPr>
              <a:t>The Consortium for School Networking (CoSN)</a:t>
            </a:r>
            <a:endParaRPr lang="en-US" sz="2800" b="1" dirty="0" smtClean="0">
              <a:solidFill>
                <a:srgbClr val="DBA940"/>
              </a:solidFill>
            </a:endParaRPr>
          </a:p>
          <a:p>
            <a:endParaRPr lang="en-US" sz="2800" b="1" dirty="0" smtClean="0">
              <a:solidFill>
                <a:srgbClr val="DBA940"/>
              </a:solidFill>
            </a:endParaRPr>
          </a:p>
          <a:p>
            <a:r>
              <a:rPr lang="en-US" sz="2800" b="1" dirty="0" smtClean="0">
                <a:solidFill>
                  <a:srgbClr val="DBA940"/>
                </a:solidFill>
                <a:hlinkClick r:id="rId5"/>
              </a:rPr>
              <a:t>iNACOL Management and Operations of Online Programs</a:t>
            </a:r>
            <a:endParaRPr lang="en-US" sz="2800" b="1" dirty="0" smtClean="0">
              <a:solidFill>
                <a:srgbClr val="DBA940"/>
              </a:solidFill>
            </a:endParaRPr>
          </a:p>
          <a:p>
            <a:r>
              <a:rPr lang="en-US" sz="2800" b="1" dirty="0" smtClean="0">
                <a:solidFill>
                  <a:srgbClr val="DBA940"/>
                </a:solidFill>
              </a:rPr>
              <a:t> </a:t>
            </a:r>
            <a:r>
              <a:rPr lang="en-US" sz="2800" b="1" dirty="0" smtClean="0">
                <a:solidFill>
                  <a:srgbClr val="DBA940"/>
                </a:solidFill>
                <a:hlinkClick r:id="rId6"/>
              </a:rPr>
              <a:t>iNACOL National Primer on K-12 Online Learning Version 2</a:t>
            </a:r>
            <a:endParaRPr lang="en-US" sz="2800" b="1" dirty="0" smtClean="0">
              <a:solidFill>
                <a:srgbClr val="DBA940"/>
              </a:solidFill>
            </a:endParaRPr>
          </a:p>
          <a:p>
            <a:endParaRPr lang="en-US" sz="2800" b="1" dirty="0" smtClean="0">
              <a:solidFill>
                <a:srgbClr val="DBA940"/>
              </a:solidFill>
            </a:endParaRPr>
          </a:p>
          <a:p>
            <a:endParaRPr lang="en-US" sz="2800" b="1" dirty="0" smtClean="0">
              <a:solidFill>
                <a:srgbClr val="9DA549"/>
              </a:solidFill>
            </a:endParaRPr>
          </a:p>
          <a:p>
            <a:endParaRPr lang="en-US" sz="2800" b="1" dirty="0" smtClean="0">
              <a:solidFill>
                <a:srgbClr val="D0BE9E"/>
              </a:solidFill>
            </a:endParaRP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 smtClean="0">
              <a:solidFill>
                <a:srgbClr val="3C939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2863850"/>
            <a:ext cx="8501063" cy="2628900"/>
          </a:xfrm>
        </p:spPr>
        <p:txBody>
          <a:bodyPr/>
          <a:lstStyle/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Yes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846138"/>
            <a:ext cx="91440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Does your online or blended program have its own website, or dedicated web pages on a larger site?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2863850"/>
            <a:ext cx="8501063" cy="2628900"/>
          </a:xfrm>
        </p:spPr>
        <p:txBody>
          <a:bodyPr/>
          <a:lstStyle/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Supplemental primarily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Full-time primarily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Blended primarily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mix of two or more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846138"/>
            <a:ext cx="91440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Is your school or program…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2232278"/>
            <a:ext cx="8686800" cy="2628900"/>
          </a:xfrm>
        </p:spPr>
        <p:txBody>
          <a:bodyPr>
            <a:noAutofit/>
          </a:bodyPr>
          <a:lstStyle/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District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School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Charter school (regardless of authorizing entity)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Consortium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State agency or state-level entity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Multi-state/multi-national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846138"/>
            <a:ext cx="91440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Is your school or program run by a…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0" y="1964562"/>
            <a:ext cx="8958263" cy="2628900"/>
          </a:xfrm>
        </p:spPr>
        <p:txBody>
          <a:bodyPr>
            <a:noAutofit/>
          </a:bodyPr>
          <a:lstStyle/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Advanced/AP/Honors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Credit recovery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At-risk students or those who have dropped out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Electives for a wide range of students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Core courses for scheduling flexibility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More than two of these categories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None of the above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What types of courses/students are served?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0" y="2467682"/>
            <a:ext cx="8958263" cy="2628900"/>
          </a:xfrm>
        </p:spPr>
        <p:txBody>
          <a:bodyPr>
            <a:noAutofit/>
          </a:bodyPr>
          <a:lstStyle/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 or fewer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2-4</a:t>
            </a:r>
          </a:p>
          <a:p>
            <a:pPr marL="514350" indent="-514350">
              <a:buFont typeface="Courier New"/>
              <a:buChar char="o"/>
              <a:tabLst>
                <a:tab pos="1914525" algn="l"/>
              </a:tabLs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 or more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66302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How many people (FTE) work in administration of the program (not including teachers)?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2105</TotalTime>
  <Words>670</Words>
  <Application>Microsoft Macintosh PowerPoint</Application>
  <PresentationFormat>On-screen Show (4:3)</PresentationFormat>
  <Paragraphs>193</Paragraphs>
  <Slides>41</Slides>
  <Notes>41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Slide 1</vt:lpstr>
      <vt:lpstr> Chris Rapp and John Watson  Resources you will leave with eLearning Framework Handout PowerPoint on VSS Wiki Keeping Pace 2011 – Planning for Quality www.onlineprogramhowto.org Tools you can use Session is recorded Our contact information  </vt:lpstr>
      <vt:lpstr>Do you have an online or blended program now?</vt:lpstr>
      <vt:lpstr>Do you have more than 100 students taking online or blended courses now?</vt:lpstr>
      <vt:lpstr>Does your online or blended program have its own website, or dedicated web pages on a larger site?</vt:lpstr>
      <vt:lpstr>Is your school or program…</vt:lpstr>
      <vt:lpstr>Is your school or program run by a…</vt:lpstr>
      <vt:lpstr>What types of courses/students are served?</vt:lpstr>
      <vt:lpstr>How many people (FTE) work in administration of the program (not including teachers)?</vt:lpstr>
      <vt:lpstr>How large is the program budget for school year 2011-12?</vt:lpstr>
      <vt:lpstr>What level of administration has signed off on the program?</vt:lpstr>
      <vt:lpstr>Slide 12</vt:lpstr>
      <vt:lpstr>Program Components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   Chris Rapp – chris@evergreenedgroup.com John Watson – john@evergreenedgroup.com  Questions and Discussion</vt:lpstr>
      <vt:lpstr>Slide 39</vt:lpstr>
      <vt:lpstr>Slide 40</vt:lpstr>
      <vt:lpstr>Slide 41</vt:lpstr>
    </vt:vector>
  </TitlesOfParts>
  <Company>Evergreen Education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California eLearning Framework</dc:title>
  <dc:creator>Chris Rapp</dc:creator>
  <cp:lastModifiedBy>Chris Rapp</cp:lastModifiedBy>
  <cp:revision>199</cp:revision>
  <dcterms:created xsi:type="dcterms:W3CDTF">2011-11-03T21:01:37Z</dcterms:created>
  <dcterms:modified xsi:type="dcterms:W3CDTF">2011-11-03T21:14:01Z</dcterms:modified>
</cp:coreProperties>
</file>